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sldIdLst>
    <p:sldId id="256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9" r:id="rId12"/>
    <p:sldId id="291" r:id="rId13"/>
    <p:sldId id="290" r:id="rId14"/>
    <p:sldId id="259" r:id="rId15"/>
    <p:sldId id="260" r:id="rId16"/>
    <p:sldId id="292" r:id="rId17"/>
    <p:sldId id="293" r:id="rId18"/>
    <p:sldId id="294" r:id="rId19"/>
    <p:sldId id="295" r:id="rId20"/>
    <p:sldId id="296" r:id="rId21"/>
    <p:sldId id="298" r:id="rId22"/>
    <p:sldId id="297" r:id="rId23"/>
    <p:sldId id="261" r:id="rId24"/>
    <p:sldId id="262" r:id="rId25"/>
    <p:sldId id="263" r:id="rId26"/>
    <p:sldId id="264" r:id="rId27"/>
    <p:sldId id="265" r:id="rId28"/>
    <p:sldId id="299" r:id="rId29"/>
    <p:sldId id="267" r:id="rId30"/>
    <p:sldId id="300" r:id="rId31"/>
    <p:sldId id="302" r:id="rId32"/>
    <p:sldId id="301" r:id="rId33"/>
    <p:sldId id="303" r:id="rId34"/>
    <p:sldId id="26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6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4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7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2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2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90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90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7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44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2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756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2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9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9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74501-9295-4C62-8E6C-C9AC1A6CEFF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EF8F99-956E-4DBD-9043-E27A315A0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7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7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827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zillion.com/lesson_plans/8152-multiply-decimals" TargetMode="Externa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</a:t>
            </a:r>
            <a:r>
              <a:rPr lang="en-US" dirty="0" smtClean="0"/>
              <a:t>Decimals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420035" cy="1260629"/>
          </a:xfrm>
        </p:spPr>
        <p:txBody>
          <a:bodyPr>
            <a:noAutofit/>
          </a:bodyPr>
          <a:lstStyle/>
          <a:p>
            <a:r>
              <a:rPr lang="en-US" sz="2800" dirty="0" smtClean="0"/>
              <a:t>EQ: How do I multiply decimals?</a:t>
            </a:r>
          </a:p>
          <a:p>
            <a:r>
              <a:rPr lang="en-US" sz="2800" dirty="0" smtClean="0"/>
              <a:t>Day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30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362200"/>
            <a:ext cx="3313355" cy="1362636"/>
          </a:xfrm>
        </p:spPr>
        <p:txBody>
          <a:bodyPr/>
          <a:lstStyle/>
          <a:p>
            <a:r>
              <a:rPr lang="en-US" dirty="0" smtClean="0"/>
              <a:t>Multiplying </a:t>
            </a:r>
            <a:r>
              <a:rPr lang="en-US" dirty="0" smtClean="0"/>
              <a:t>Decimals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10000"/>
            <a:ext cx="3581400" cy="1260629"/>
          </a:xfrm>
        </p:spPr>
        <p:txBody>
          <a:bodyPr>
            <a:noAutofit/>
          </a:bodyPr>
          <a:lstStyle/>
          <a:p>
            <a:r>
              <a:rPr lang="en-US" sz="2800" dirty="0" smtClean="0"/>
              <a:t>EQ: How do I multiply decimals by whole numbers?</a:t>
            </a:r>
          </a:p>
          <a:p>
            <a:r>
              <a:rPr lang="en-US" sz="2800" dirty="0" smtClean="0"/>
              <a:t>Day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49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Activator: Glue steps in math journal.</a:t>
            </a:r>
            <a:br>
              <a:rPr lang="en-US" dirty="0" smtClean="0"/>
            </a:br>
            <a:r>
              <a:rPr lang="en-US" dirty="0" smtClean="0"/>
              <a:t>Let’s check out a problem: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30" y="2590800"/>
            <a:ext cx="3605212" cy="376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63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1600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4000" i="1" dirty="0"/>
              <a:t>Write the </a:t>
            </a:r>
            <a:r>
              <a:rPr lang="en-US" sz="4000" i="1" dirty="0" smtClean="0"/>
              <a:t>equation that </a:t>
            </a:r>
            <a:r>
              <a:rPr lang="en-US" sz="4000" i="1" dirty="0"/>
              <a:t>goes with the grid and then solve the problem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76600"/>
            <a:ext cx="3709987" cy="2744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7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/>
              <a:t>Write the </a:t>
            </a:r>
            <a:r>
              <a:rPr lang="en-US" sz="4000" i="1" dirty="0" smtClean="0"/>
              <a:t>equation that </a:t>
            </a:r>
            <a:r>
              <a:rPr lang="en-US" sz="4000" i="1" dirty="0"/>
              <a:t>goes with the grid and then solve the problem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28900"/>
            <a:ext cx="6353402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7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0.4 x 3 = ________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972893"/>
              </p:ext>
            </p:extLst>
          </p:nvPr>
        </p:nvGraphicFramePr>
        <p:xfrm>
          <a:off x="1279262" y="2362200"/>
          <a:ext cx="3276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>
                  <a:extLst>
                    <a:ext uri="{9D8B030D-6E8A-4147-A177-3AD203B41FA5}">
                      <a16:colId xmlns:a16="http://schemas.microsoft.com/office/drawing/2014/main" val="264948464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07734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92269000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570021140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1788731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647931411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136659337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28263606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69617634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34456764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7167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986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7769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3172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1987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1881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2764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170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310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4771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159"/>
              </p:ext>
            </p:extLst>
          </p:nvPr>
        </p:nvGraphicFramePr>
        <p:xfrm>
          <a:off x="4953000" y="2362200"/>
          <a:ext cx="3276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>
                  <a:extLst>
                    <a:ext uri="{9D8B030D-6E8A-4147-A177-3AD203B41FA5}">
                      <a16:colId xmlns:a16="http://schemas.microsoft.com/office/drawing/2014/main" val="264948464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07734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92269000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570021140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1788731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647931411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136659337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28263606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69617634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34456764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7167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986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7769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3172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1987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1881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2764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170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310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4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272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0.21 x 4 = ________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79262" y="2362200"/>
          <a:ext cx="3276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>
                  <a:extLst>
                    <a:ext uri="{9D8B030D-6E8A-4147-A177-3AD203B41FA5}">
                      <a16:colId xmlns:a16="http://schemas.microsoft.com/office/drawing/2014/main" val="264948464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07734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92269000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570021140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1788731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647931411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136659337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28263606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69617634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34456764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7167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986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7769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3172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1987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1881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2764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170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310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4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182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0.31 x 5 = ________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79262" y="2362200"/>
          <a:ext cx="3276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>
                  <a:extLst>
                    <a:ext uri="{9D8B030D-6E8A-4147-A177-3AD203B41FA5}">
                      <a16:colId xmlns:a16="http://schemas.microsoft.com/office/drawing/2014/main" val="264948464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07734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92269000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570021140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1788731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647931411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136659337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28263606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69617634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34456764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7167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986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7769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3172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1987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1881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2764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170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310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4771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3000" y="2362200"/>
          <a:ext cx="3276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>
                  <a:extLst>
                    <a:ext uri="{9D8B030D-6E8A-4147-A177-3AD203B41FA5}">
                      <a16:colId xmlns:a16="http://schemas.microsoft.com/office/drawing/2014/main" val="264948464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07734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92269000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570021140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1788731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647931411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136659337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28263606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69617634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34456764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7167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986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7769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3172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1987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1881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2764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170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310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4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820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9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1371600"/>
            <a:ext cx="3343834" cy="3391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Summarizer    .21 x 3 = .63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do you notice about the answer?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810525"/>
              </p:ext>
            </p:extLst>
          </p:nvPr>
        </p:nvGraphicFramePr>
        <p:xfrm>
          <a:off x="1279262" y="2362200"/>
          <a:ext cx="3276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>
                  <a:extLst>
                    <a:ext uri="{9D8B030D-6E8A-4147-A177-3AD203B41FA5}">
                      <a16:colId xmlns:a16="http://schemas.microsoft.com/office/drawing/2014/main" val="264948464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07734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92269000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570021140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1788731003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647931411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136659337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2282636062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669617634"/>
                    </a:ext>
                  </a:extLst>
                </a:gridCol>
                <a:gridCol w="327660">
                  <a:extLst>
                    <a:ext uri="{9D8B030D-6E8A-4147-A177-3AD203B41FA5}">
                      <a16:colId xmlns:a16="http://schemas.microsoft.com/office/drawing/2014/main" val="3344567649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7167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986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7769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3172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1987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1881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2764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170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0310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34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979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</a:t>
            </a:r>
            <a:r>
              <a:rPr lang="en-US" dirty="0" smtClean="0"/>
              <a:t>Decimals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420035" cy="1260629"/>
          </a:xfrm>
        </p:spPr>
        <p:txBody>
          <a:bodyPr>
            <a:noAutofit/>
          </a:bodyPr>
          <a:lstStyle/>
          <a:p>
            <a:r>
              <a:rPr lang="en-US" sz="2800" dirty="0" smtClean="0"/>
              <a:t>EQ: How do I multiply decimals?</a:t>
            </a:r>
          </a:p>
          <a:p>
            <a:r>
              <a:rPr lang="en-US" sz="2800" dirty="0" smtClean="0"/>
              <a:t>Day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9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Activator: Glue steps in math journal.</a:t>
            </a:r>
            <a:br>
              <a:rPr lang="en-US" dirty="0" smtClean="0"/>
            </a:br>
            <a:r>
              <a:rPr lang="en-US" dirty="0" smtClean="0"/>
              <a:t>Let’s check out a problem: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86000"/>
            <a:ext cx="667153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14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Activator: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8400"/>
            <a:ext cx="6440014" cy="37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58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3"/>
            <a:ext cx="5052508" cy="194354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34</a:t>
            </a:r>
            <a:r>
              <a:rPr lang="en-US" b="1" dirty="0" smtClean="0"/>
              <a:t>.</a:t>
            </a:r>
            <a:r>
              <a:rPr lang="en-US" dirty="0" smtClean="0"/>
              <a:t>6   </a:t>
            </a:r>
            <a:r>
              <a:rPr lang="en-US" dirty="0"/>
              <a:t>x   </a:t>
            </a:r>
            <a:r>
              <a:rPr lang="en-US" dirty="0" smtClean="0"/>
              <a:t>28  </a:t>
            </a:r>
            <a:r>
              <a:rPr lang="en-US" dirty="0"/>
              <a:t>= _____________</a:t>
            </a:r>
          </a:p>
        </p:txBody>
      </p:sp>
    </p:spTree>
    <p:extLst>
      <p:ext uri="{BB962C8B-B14F-4D97-AF65-F5344CB8AC3E}">
        <p14:creationId xmlns:p14="http://schemas.microsoft.com/office/powerpoint/2010/main" val="564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80.7   x </a:t>
            </a:r>
            <a:r>
              <a:rPr lang="en-US" dirty="0" smtClean="0"/>
              <a:t>94  </a:t>
            </a:r>
            <a:r>
              <a:rPr lang="en-US" dirty="0"/>
              <a:t>=   _____________</a:t>
            </a:r>
          </a:p>
        </p:txBody>
      </p:sp>
    </p:spTree>
    <p:extLst>
      <p:ext uri="{BB962C8B-B14F-4D97-AF65-F5344CB8AC3E}">
        <p14:creationId xmlns:p14="http://schemas.microsoft.com/office/powerpoint/2010/main" val="688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5</a:t>
            </a:r>
            <a:r>
              <a:rPr lang="en-US" b="1" dirty="0"/>
              <a:t>.</a:t>
            </a:r>
            <a:r>
              <a:rPr lang="en-US" dirty="0"/>
              <a:t>19   x   </a:t>
            </a:r>
            <a:r>
              <a:rPr lang="en-US" dirty="0" smtClean="0"/>
              <a:t>3  </a:t>
            </a:r>
            <a:r>
              <a:rPr lang="en-US" dirty="0"/>
              <a:t>=  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88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0.29  x  </a:t>
            </a:r>
            <a:r>
              <a:rPr lang="en-US" dirty="0" smtClean="0"/>
              <a:t>18  </a:t>
            </a:r>
            <a:r>
              <a:rPr lang="en-US" dirty="0"/>
              <a:t>=  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88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0.65  x  7  =  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88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91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Olivia bought </a:t>
            </a:r>
            <a:r>
              <a:rPr lang="en-US" dirty="0" smtClean="0"/>
              <a:t>0</a:t>
            </a:r>
            <a:r>
              <a:rPr lang="en-US" b="1" dirty="0" smtClean="0"/>
              <a:t>.7</a:t>
            </a:r>
            <a:r>
              <a:rPr lang="en-US" dirty="0" smtClean="0"/>
              <a:t> </a:t>
            </a:r>
            <a:r>
              <a:rPr lang="en-US" dirty="0"/>
              <a:t>grams of gold that cost </a:t>
            </a:r>
            <a:r>
              <a:rPr lang="en-US" dirty="0" smtClean="0"/>
              <a:t>$49 </a:t>
            </a:r>
            <a:r>
              <a:rPr lang="en-US" dirty="0"/>
              <a:t>per gram. How much did the gold </a:t>
            </a:r>
            <a:r>
              <a:rPr lang="en-US" dirty="0" smtClean="0"/>
              <a:t>cost?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</a:t>
            </a:r>
            <a:r>
              <a:rPr lang="en-US" dirty="0" smtClean="0"/>
              <a:t>Decimals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420035" cy="1260629"/>
          </a:xfrm>
        </p:spPr>
        <p:txBody>
          <a:bodyPr>
            <a:noAutofit/>
          </a:bodyPr>
          <a:lstStyle/>
          <a:p>
            <a:r>
              <a:rPr lang="en-US" sz="2800" dirty="0" smtClean="0"/>
              <a:t>EQ: How do I multiply decimals?</a:t>
            </a:r>
          </a:p>
          <a:p>
            <a:r>
              <a:rPr lang="en-US" sz="2800" dirty="0" smtClean="0"/>
              <a:t>Day 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82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Learnzillion</a:t>
            </a:r>
            <a:r>
              <a:rPr lang="en-US" dirty="0" smtClean="0"/>
              <a:t>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Decimals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learnzillion.com/lesson_plans/8152-multiply-decimals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5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334" y="1219200"/>
            <a:ext cx="4533900" cy="494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8094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8400"/>
            <a:ext cx="6440014" cy="37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88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65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Omar spends $</a:t>
            </a:r>
            <a:r>
              <a:rPr lang="en-US" dirty="0" smtClean="0"/>
              <a:t>0</a:t>
            </a:r>
            <a:r>
              <a:rPr lang="en-US" b="1" dirty="0" smtClean="0"/>
              <a:t>.</a:t>
            </a:r>
            <a:r>
              <a:rPr lang="en-US" dirty="0" smtClean="0"/>
              <a:t>87 </a:t>
            </a:r>
            <a:r>
              <a:rPr lang="en-US" dirty="0"/>
              <a:t>a day buying a doughnut for breakfast. How much will he spend </a:t>
            </a:r>
            <a:r>
              <a:rPr lang="en-US" dirty="0" smtClean="0"/>
              <a:t>in December?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7596" y="1017725"/>
            <a:ext cx="4140638" cy="465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0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824" y="1014412"/>
            <a:ext cx="4586288" cy="530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2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96" y="1219200"/>
            <a:ext cx="4681538" cy="459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equation does the model represent?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87" y="2057400"/>
            <a:ext cx="4552950" cy="474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Closing: What equation does the model represent?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05000"/>
            <a:ext cx="4524375" cy="477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96206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232</Words>
  <Application>Microsoft Office PowerPoint</Application>
  <PresentationFormat>On-screen Show (4:3)</PresentationFormat>
  <Paragraphs>63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Century Gothic</vt:lpstr>
      <vt:lpstr>Wingdings 2</vt:lpstr>
      <vt:lpstr>iRespondQuestionMaster</vt:lpstr>
      <vt:lpstr>iRespondGraphMaster</vt:lpstr>
      <vt:lpstr>Austin</vt:lpstr>
      <vt:lpstr>Multiplying Decimals Unit</vt:lpstr>
      <vt:lpstr>Activator: Glue steps in math journal. Let’s check out a problem:</vt:lpstr>
      <vt:lpstr>Practice</vt:lpstr>
      <vt:lpstr>Practice</vt:lpstr>
      <vt:lpstr>Practice</vt:lpstr>
      <vt:lpstr>Practice</vt:lpstr>
      <vt:lpstr>What equation does the model represent?</vt:lpstr>
      <vt:lpstr>Guided Math</vt:lpstr>
      <vt:lpstr>Closing: What equation does the model represent?</vt:lpstr>
      <vt:lpstr>Multiplying Decimals Unit</vt:lpstr>
      <vt:lpstr>Activator: Glue steps in math journal. Let’s check out a problem:</vt:lpstr>
      <vt:lpstr>Write the equation that goes with the grid and then solve the problem.</vt:lpstr>
      <vt:lpstr>Write the equation that goes with the grid and then solve the problem.</vt:lpstr>
      <vt:lpstr>0.4 x 3 = ________</vt:lpstr>
      <vt:lpstr>0.21 x 4 = ________</vt:lpstr>
      <vt:lpstr>0.31 x 5 = ________</vt:lpstr>
      <vt:lpstr>Guided Math</vt:lpstr>
      <vt:lpstr>Summarizer    .21 x 3 = .63  What do you notice about the answer?</vt:lpstr>
      <vt:lpstr>Multiplying Decimals Unit</vt:lpstr>
      <vt:lpstr>Activator:</vt:lpstr>
      <vt:lpstr>Multiply</vt:lpstr>
      <vt:lpstr>Multiply</vt:lpstr>
      <vt:lpstr>Multiply</vt:lpstr>
      <vt:lpstr>Multiply</vt:lpstr>
      <vt:lpstr>Multiply</vt:lpstr>
      <vt:lpstr>Guided Math</vt:lpstr>
      <vt:lpstr>Closing</vt:lpstr>
      <vt:lpstr>Multiplying Decimals Unit</vt:lpstr>
      <vt:lpstr>Learnzillion Video</vt:lpstr>
      <vt:lpstr>Review</vt:lpstr>
      <vt:lpstr>Practice Page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Decimals</dc:title>
  <dc:creator>Shannon Surrency</dc:creator>
  <cp:lastModifiedBy>Katrina Shirley</cp:lastModifiedBy>
  <cp:revision>10</cp:revision>
  <dcterms:created xsi:type="dcterms:W3CDTF">2014-02-06T13:38:02Z</dcterms:created>
  <dcterms:modified xsi:type="dcterms:W3CDTF">2017-10-19T21:13:29Z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